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7" r:id="rId2"/>
    <p:sldId id="385" r:id="rId3"/>
    <p:sldId id="384" r:id="rId4"/>
    <p:sldId id="429" r:id="rId5"/>
    <p:sldId id="465" r:id="rId6"/>
    <p:sldId id="466" r:id="rId7"/>
    <p:sldId id="444" r:id="rId8"/>
    <p:sldId id="430" r:id="rId9"/>
    <p:sldId id="454" r:id="rId10"/>
    <p:sldId id="433" r:id="rId11"/>
    <p:sldId id="445" r:id="rId12"/>
    <p:sldId id="464" r:id="rId13"/>
    <p:sldId id="448" r:id="rId14"/>
    <p:sldId id="462" r:id="rId15"/>
    <p:sldId id="450" r:id="rId16"/>
    <p:sldId id="463" r:id="rId17"/>
    <p:sldId id="451" r:id="rId18"/>
    <p:sldId id="452" r:id="rId19"/>
    <p:sldId id="453" r:id="rId20"/>
    <p:sldId id="437" r:id="rId21"/>
    <p:sldId id="461" r:id="rId22"/>
    <p:sldId id="435" r:id="rId23"/>
    <p:sldId id="293" r:id="rId24"/>
  </p:sldIdLst>
  <p:sldSz cx="12192000" cy="6858000"/>
  <p:notesSz cx="6858000" cy="9144000"/>
  <p:embeddedFontLst>
    <p:embeddedFont>
      <p:font typeface="Poppins Light" panose="020B0600000101010101" charset="0"/>
      <p:regular r:id="rId27"/>
      <p:italic r:id="rId28"/>
    </p:embeddedFont>
    <p:embeddedFont>
      <p:font typeface="Bebas Neue" panose="020B0606020202050201" charset="0"/>
      <p:regular r:id="rId29"/>
    </p:embeddedFont>
    <p:embeddedFont>
      <p:font typeface="jalnan" panose="020B0600000101010101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Arial Unicode MS" panose="020B0604020202020204" pitchFamily="50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" initials="M" lastIdx="3" clrIdx="0">
    <p:extLst>
      <p:ext uri="{19B8F6BF-5375-455C-9EA6-DF929625EA0E}">
        <p15:presenceInfo xmlns:p15="http://schemas.microsoft.com/office/powerpoint/2012/main" userId="MOMO" providerId="None"/>
      </p:ext>
    </p:extLst>
  </p:cmAuthor>
  <p:cmAuthor id="2" name="Seojun" initials="S" lastIdx="1" clrIdx="1">
    <p:extLst>
      <p:ext uri="{19B8F6BF-5375-455C-9EA6-DF929625EA0E}">
        <p15:presenceInfo xmlns:p15="http://schemas.microsoft.com/office/powerpoint/2012/main" userId="Seoj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DC2"/>
    <a:srgbClr val="FFD60A"/>
    <a:srgbClr val="EE5A4E"/>
    <a:srgbClr val="6D6DFF"/>
    <a:srgbClr val="4E4E4E"/>
    <a:srgbClr val="FF4428"/>
    <a:srgbClr val="40CEE9"/>
    <a:srgbClr val="F5F5F5"/>
    <a:srgbClr val="FB9A50"/>
    <a:srgbClr val="FBD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3" autoAdjust="0"/>
    <p:restoredTop sz="85134" autoAdjust="0"/>
  </p:normalViewPr>
  <p:slideViewPr>
    <p:cSldViewPr snapToGrid="0">
      <p:cViewPr varScale="1">
        <p:scale>
          <a:sx n="98" d="100"/>
          <a:sy n="98" d="100"/>
        </p:scale>
        <p:origin x="129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r>
              <a:rPr lang="en-US" altLang="ko-KR" dirty="0" smtClean="0"/>
              <a:t>#define</a:t>
            </a:r>
            <a:r>
              <a:rPr lang="ko-KR" altLang="en-US" dirty="0" smtClean="0"/>
              <a:t>을 이용하여 매크로 상수를 만들 수 있다 이것을 통해 반복적인 입력을 줄일 수 있다</a:t>
            </a:r>
            <a:endParaRPr lang="en-US" altLang="ko-KR" dirty="0" smtClean="0"/>
          </a:p>
          <a:p>
            <a:r>
              <a:rPr lang="en-US" altLang="ko-KR" dirty="0" smtClean="0"/>
              <a:t>For </a:t>
            </a:r>
            <a:r>
              <a:rPr lang="ko-KR" altLang="en-US" dirty="0" smtClean="0"/>
              <a:t>문은 반복 출력이 가능하기 때문에 반복적인 작업을 할 수 있다</a:t>
            </a:r>
            <a:endParaRPr lang="en-US" altLang="ko-KR" dirty="0" smtClean="0"/>
          </a:p>
          <a:p>
            <a:r>
              <a:rPr lang="en-US" altLang="ko-KR" dirty="0" smtClean="0"/>
              <a:t>If </a:t>
            </a:r>
            <a:r>
              <a:rPr lang="ko-KR" altLang="en-US" dirty="0" smtClean="0"/>
              <a:t>문은 해당 조건은 만족하면 실행하도록 설정할 수 있어서 다양한 조건을 만들 수 있다</a:t>
            </a:r>
            <a:endParaRPr lang="en-US" altLang="ko-KR" dirty="0" smtClean="0"/>
          </a:p>
          <a:p>
            <a:r>
              <a:rPr lang="en-US" altLang="ko-KR" dirty="0" smtClean="0"/>
              <a:t>Switch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if</a:t>
            </a:r>
            <a:r>
              <a:rPr lang="ko-KR" altLang="en-US" dirty="0" smtClean="0"/>
              <a:t>와 비슷하게 사용할 수 있지만 간단하게 표현을 할 수 있다</a:t>
            </a:r>
            <a:endParaRPr lang="en-US" altLang="ko-KR" dirty="0" smtClean="0"/>
          </a:p>
          <a:p>
            <a:r>
              <a:rPr lang="ko-KR" altLang="en-US" dirty="0" smtClean="0"/>
              <a:t>배열을 이용해서 숫자나 문자를 저장할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95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copbBoard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FBLOCK</a:t>
            </a:r>
            <a:r>
              <a:rPr lang="ko-KR" altLang="en-US" dirty="0" smtClean="0"/>
              <a:t>이 있으면 화면이 멈추는 기능</a:t>
            </a:r>
            <a:endParaRPr lang="en-US" altLang="ko-KR" dirty="0" smtClean="0"/>
          </a:p>
          <a:p>
            <a:r>
              <a:rPr lang="en-US" altLang="ko-KR" dirty="0" smtClean="0"/>
              <a:t>Y 2 </a:t>
            </a:r>
            <a:r>
              <a:rPr lang="ko-KR" altLang="en-US" dirty="0" smtClean="0"/>
              <a:t>축에 </a:t>
            </a:r>
            <a:r>
              <a:rPr lang="en-US" altLang="ko-KR" dirty="0" smtClean="0"/>
              <a:t>FBLOCK</a:t>
            </a:r>
            <a:r>
              <a:rPr lang="ko-KR" altLang="en-US" dirty="0" smtClean="0"/>
              <a:t>이 있으면 </a:t>
            </a:r>
            <a:r>
              <a:rPr lang="ko-KR" altLang="en-US" dirty="0" err="1" smtClean="0"/>
              <a:t>게임종료</a:t>
            </a:r>
            <a:r>
              <a:rPr lang="en-US" altLang="ko-KR" dirty="0" smtClean="0"/>
              <a:t>(Restart</a:t>
            </a:r>
            <a:r>
              <a:rPr lang="en-US" altLang="ko-KR" baseline="0" dirty="0" smtClean="0"/>
              <a:t> / End)</a:t>
            </a:r>
            <a:r>
              <a:rPr lang="ko-KR" altLang="en-US" dirty="0" smtClean="0"/>
              <a:t> 화면과 함께 </a:t>
            </a:r>
            <a:r>
              <a:rPr lang="en-US" altLang="ko-KR" dirty="0" smtClean="0"/>
              <a:t>SLEEP</a:t>
            </a:r>
            <a:r>
              <a:rPr lang="ko-KR" altLang="en-US" dirty="0" smtClean="0"/>
              <a:t>함수로 인해 정지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723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테트리스에서</a:t>
            </a:r>
            <a:r>
              <a:rPr lang="ko-KR" altLang="en-US" dirty="0" smtClean="0"/>
              <a:t> 가장 중요한 틀이라고 생각되는 부분입니다</a:t>
            </a:r>
            <a:endParaRPr lang="en-US" altLang="ko-KR" dirty="0" smtClean="0"/>
          </a:p>
          <a:p>
            <a:r>
              <a:rPr lang="ko-KR" altLang="en-US" dirty="0" smtClean="0"/>
              <a:t>블록 판 제작</a:t>
            </a:r>
            <a:r>
              <a:rPr lang="en-US" altLang="ko-KR" baseline="0" dirty="0" smtClean="0"/>
              <a:t> / </a:t>
            </a:r>
            <a:r>
              <a:rPr lang="ko-KR" altLang="en-US" baseline="0" dirty="0" smtClean="0"/>
              <a:t>블록 생성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블록 하강</a:t>
            </a:r>
            <a:r>
              <a:rPr lang="en-US" altLang="ko-KR" baseline="0" dirty="0" smtClean="0"/>
              <a:t> /</a:t>
            </a:r>
            <a:r>
              <a:rPr lang="ko-KR" altLang="en-US" baseline="0" dirty="0" smtClean="0"/>
              <a:t>블록 키 입력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블록 줄 제거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게임 오버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27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키보드 입력에도 다 값이 있고 그 값을 </a:t>
            </a:r>
            <a:r>
              <a:rPr lang="en-US" altLang="ko-KR" dirty="0" err="1" smtClean="0"/>
              <a:t>ascii</a:t>
            </a:r>
            <a:r>
              <a:rPr lang="ko-KR" altLang="en-US" dirty="0" smtClean="0"/>
              <a:t>코드로 받아서 </a:t>
            </a:r>
            <a:r>
              <a:rPr lang="en-US" altLang="ko-KR" dirty="0" smtClean="0"/>
              <a:t>switch</a:t>
            </a:r>
            <a:r>
              <a:rPr lang="ko-KR" altLang="en-US" dirty="0" smtClean="0"/>
              <a:t>문에 사용하도록 만들었습니다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main()</a:t>
            </a:r>
            <a:r>
              <a:rPr lang="ko-KR" altLang="en-US" dirty="0" smtClean="0"/>
              <a:t>함수 밖에 함수를 만들어서 필요할 때 선언하여 사용하도록 만들었습니다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352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67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 판 제작입니다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Cmd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x,</a:t>
            </a:r>
            <a:r>
              <a:rPr lang="en-US" altLang="ko-KR" baseline="0" dirty="0" smtClean="0"/>
              <a:t> y </a:t>
            </a:r>
            <a:r>
              <a:rPr lang="ko-KR" altLang="en-US" baseline="0" dirty="0" smtClean="0"/>
              <a:t>의 값은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+1 </a:t>
            </a:r>
            <a:r>
              <a:rPr lang="ko-KR" altLang="en-US" baseline="0" dirty="0" smtClean="0"/>
              <a:t>씩 증가할 수록 오른쪽으로 가며 </a:t>
            </a:r>
            <a:r>
              <a:rPr lang="en-US" altLang="ko-KR" baseline="0" dirty="0" smtClean="0"/>
              <a:t>Y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+1</a:t>
            </a:r>
            <a:r>
              <a:rPr lang="ko-KR" altLang="en-US" baseline="0" dirty="0" smtClean="0"/>
              <a:t>씩 증가하면 아래쪽으로 내려갑니다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Boarder_height</a:t>
            </a:r>
            <a:r>
              <a:rPr lang="en-US" altLang="ko-KR" baseline="0" dirty="0" smtClean="0"/>
              <a:t> / width</a:t>
            </a:r>
            <a:r>
              <a:rPr lang="ko-KR" altLang="en-US" baseline="0" dirty="0" smtClean="0"/>
              <a:t>를 블록의 높이와 넓이를 매크로 상수로 지정했습니다</a:t>
            </a:r>
            <a:r>
              <a:rPr lang="en-US" altLang="ko-KR" baseline="0" dirty="0" smtClean="0"/>
              <a:t>..</a:t>
            </a:r>
          </a:p>
          <a:p>
            <a:r>
              <a:rPr lang="ko-KR" altLang="en-US" baseline="0" dirty="0" smtClean="0"/>
              <a:t>그 값을 </a:t>
            </a:r>
            <a:r>
              <a:rPr lang="en-US" altLang="ko-KR" baseline="0" dirty="0" smtClean="0"/>
              <a:t>for </a:t>
            </a:r>
            <a:r>
              <a:rPr lang="ko-KR" altLang="en-US" baseline="0" dirty="0" smtClean="0"/>
              <a:t>문으로 반복적으로 출력하여 블록 판 틀을 만들었습니다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dirty="0" smtClean="0"/>
              <a:t>X</a:t>
            </a:r>
            <a:r>
              <a:rPr lang="ko-KR" altLang="en-US" dirty="0" smtClean="0"/>
              <a:t>축의 </a:t>
            </a:r>
            <a:r>
              <a:rPr lang="en-US" altLang="ko-KR" dirty="0" smtClean="0"/>
              <a:t>0</a:t>
            </a:r>
            <a:r>
              <a:rPr lang="ko-KR" altLang="en-US" dirty="0" smtClean="0"/>
              <a:t>번째와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11</a:t>
            </a:r>
            <a:r>
              <a:rPr lang="ko-KR" altLang="en-US" dirty="0" smtClean="0"/>
              <a:t>번째에</a:t>
            </a:r>
            <a:r>
              <a:rPr lang="ko-KR" altLang="en-US" baseline="0" dirty="0" smtClean="0"/>
              <a:t> 동시에  틀 제작과 그 벽을 </a:t>
            </a:r>
            <a:r>
              <a:rPr lang="en-US" altLang="ko-KR" baseline="0" dirty="0" smtClean="0"/>
              <a:t>WALL(=4) </a:t>
            </a:r>
            <a:r>
              <a:rPr lang="ko-KR" altLang="en-US" baseline="0" dirty="0" smtClean="0"/>
              <a:t>의 값을 넣습니다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하단 벽은 </a:t>
            </a:r>
            <a:r>
              <a:rPr lang="en-US" altLang="ko-KR" baseline="0" dirty="0" smtClean="0"/>
              <a:t>height</a:t>
            </a:r>
            <a:r>
              <a:rPr lang="ko-KR" altLang="en-US" baseline="0" dirty="0" smtClean="0"/>
              <a:t>로 정해서 </a:t>
            </a:r>
            <a:r>
              <a:rPr lang="en-US" altLang="ko-KR" baseline="0" dirty="0" smtClean="0"/>
              <a:t>y </a:t>
            </a:r>
            <a:r>
              <a:rPr lang="ko-KR" altLang="en-US" baseline="0" dirty="0" smtClean="0"/>
              <a:t>값을 고정 시키고 </a:t>
            </a:r>
            <a:r>
              <a:rPr lang="en-US" altLang="ko-KR" baseline="0" dirty="0" smtClean="0"/>
              <a:t>for </a:t>
            </a:r>
            <a:r>
              <a:rPr lang="ko-KR" altLang="en-US" baseline="0" dirty="0" smtClean="0"/>
              <a:t>문을 통해서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축의 값만 증가시켜서 틀을 만들도록 했습니다</a:t>
            </a:r>
            <a:r>
              <a:rPr lang="en-US" altLang="ko-KR" baseline="0" dirty="0" smtClean="0"/>
              <a:t>. (</a:t>
            </a:r>
            <a:r>
              <a:rPr lang="en-US" altLang="ko-KR" baseline="0" dirty="0" err="1" smtClean="0"/>
              <a:t>copyboard</a:t>
            </a:r>
            <a:r>
              <a:rPr lang="en-US" altLang="ko-KR" baseline="0" dirty="0" smtClean="0"/>
              <a:t>[y][x] </a:t>
            </a:r>
            <a:r>
              <a:rPr lang="ko-KR" altLang="en-US" baseline="0" dirty="0" smtClean="0"/>
              <a:t>에 대입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962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RestCopyBoard</a:t>
            </a:r>
            <a:r>
              <a:rPr lang="ko-KR" altLang="en-US" dirty="0" smtClean="0"/>
              <a:t>에 만들어진 틀 속에서 </a:t>
            </a:r>
            <a:r>
              <a:rPr lang="en-US" altLang="ko-KR" dirty="0" smtClean="0"/>
              <a:t>board[y][x]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맞게 벽 모양을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863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배열에 맞게 </a:t>
            </a:r>
            <a:r>
              <a:rPr lang="en-US" altLang="ko-KR" dirty="0" smtClean="0"/>
              <a:t>[y][x]</a:t>
            </a:r>
            <a:r>
              <a:rPr lang="ko-KR" altLang="en-US" dirty="0" smtClean="0"/>
              <a:t> 위치에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■</a:t>
            </a:r>
            <a:r>
              <a:rPr lang="ko-KR" altLang="en-US" dirty="0" smtClean="0"/>
              <a:t>를</a:t>
            </a:r>
            <a:r>
              <a:rPr lang="ko-KR" altLang="en-US" baseline="0" dirty="0" smtClean="0"/>
              <a:t> 출력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Ex)</a:t>
            </a:r>
            <a:r>
              <a:rPr lang="ko-KR" altLang="en-US" dirty="0" smtClean="0"/>
              <a:t> </a:t>
            </a:r>
            <a:r>
              <a:rPr lang="en-US" altLang="ko-KR" dirty="0" smtClean="0"/>
              <a:t>[*][*][3][3] </a:t>
            </a:r>
            <a:r>
              <a:rPr lang="ko-KR" altLang="en-US" dirty="0" smtClean="0"/>
              <a:t>위치에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이면 </a:t>
            </a:r>
            <a:r>
              <a:rPr lang="ko-KR" altLang="en-US" baseline="0" dirty="0" smtClean="0"/>
              <a:t>■를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007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CrushCheck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blockX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blockY</a:t>
            </a:r>
            <a:r>
              <a:rPr lang="en-US" altLang="ko-KR" baseline="0" dirty="0" smtClean="0"/>
              <a:t>, rotate)</a:t>
            </a:r>
            <a:r>
              <a:rPr lang="ko-KR" altLang="en-US" baseline="0" dirty="0" smtClean="0"/>
              <a:t>의 값을 입력을 받기때문에</a:t>
            </a:r>
            <a:endParaRPr lang="en-US" altLang="ko-KR" baseline="0" dirty="0" smtClean="0"/>
          </a:p>
          <a:p>
            <a:r>
              <a:rPr lang="en-US" altLang="ko-KR" baseline="0" dirty="0" smtClean="0"/>
              <a:t>Main</a:t>
            </a:r>
            <a:r>
              <a:rPr lang="ko-KR" altLang="en-US" baseline="0" dirty="0" smtClean="0"/>
              <a:t>속 </a:t>
            </a:r>
            <a:r>
              <a:rPr lang="en-US" altLang="ko-KR" baseline="0" dirty="0" smtClean="0"/>
              <a:t>while</a:t>
            </a:r>
            <a:r>
              <a:rPr lang="ko-KR" altLang="en-US" baseline="0" dirty="0" smtClean="0"/>
              <a:t>에 의해 계속 실행되어서 </a:t>
            </a:r>
            <a:r>
              <a:rPr lang="en-US" altLang="ko-KR" baseline="0" dirty="0" err="1" smtClean="0"/>
              <a:t>CrushCheck</a:t>
            </a:r>
            <a:r>
              <a:rPr lang="en-US" altLang="ko-KR" baseline="0" dirty="0" smtClean="0"/>
              <a:t>(0,1,0)</a:t>
            </a:r>
            <a:r>
              <a:rPr lang="ko-KR" altLang="en-US" baseline="0" dirty="0" smtClean="0"/>
              <a:t>의 값을 받기 때문에 내려옵니다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417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키에 맞는 </a:t>
            </a:r>
            <a:r>
              <a:rPr lang="en-US" altLang="ko-KR" dirty="0" err="1" smtClean="0"/>
              <a:t>ascii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코드를 매크로 상수로 지정하여 </a:t>
            </a:r>
            <a:r>
              <a:rPr lang="en-US" altLang="ko-KR" baseline="0" dirty="0" smtClean="0"/>
              <a:t>switch</a:t>
            </a:r>
            <a:r>
              <a:rPr lang="ko-KR" altLang="en-US" baseline="0" dirty="0" smtClean="0"/>
              <a:t>문에 입력을 받으면 그 값을 </a:t>
            </a:r>
            <a:r>
              <a:rPr lang="en-US" altLang="ko-KR" baseline="0" dirty="0" smtClean="0"/>
              <a:t>move</a:t>
            </a:r>
            <a:r>
              <a:rPr lang="ko-KR" altLang="en-US" baseline="0" dirty="0" smtClean="0"/>
              <a:t>에 옮겨서 실행시킨다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430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536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svg"/><Relationship Id="rId1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7.png"/><Relationship Id="rId17" Type="http://schemas.openxmlformats.org/officeDocument/2006/relationships/image" Target="../media/image18.svg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6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44.svg"/><Relationship Id="rId4" Type="http://schemas.openxmlformats.org/officeDocument/2006/relationships/image" Target="../media/image22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.svg"/><Relationship Id="rId7" Type="http://schemas.openxmlformats.org/officeDocument/2006/relationships/image" Target="../media/image4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32.svg"/><Relationship Id="rId4" Type="http://schemas.openxmlformats.org/officeDocument/2006/relationships/image" Target="../media/image16.png"/><Relationship Id="rId9" Type="http://schemas.openxmlformats.org/officeDocument/2006/relationships/image" Target="../media/image16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4.svg"/><Relationship Id="rId4" Type="http://schemas.openxmlformats.org/officeDocument/2006/relationships/image" Target="../media/image17.png"/><Relationship Id="rId9" Type="http://schemas.openxmlformats.org/officeDocument/2006/relationships/image" Target="../media/image10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svg"/><Relationship Id="rId7" Type="http://schemas.openxmlformats.org/officeDocument/2006/relationships/image" Target="../media/image4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42.svg"/><Relationship Id="rId5" Type="http://schemas.openxmlformats.org/officeDocument/2006/relationships/image" Target="../media/image14.sv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4.svg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8.svg"/><Relationship Id="rId4" Type="http://schemas.openxmlformats.org/officeDocument/2006/relationships/image" Target="../media/image1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16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44.svg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903C262B-5BF6-423E-B94F-FFEF0671D1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45638" y="4902200"/>
            <a:ext cx="507380" cy="194945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85A589E7-726C-44EB-A68A-A15043D306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0D7068B-3702-4248-A596-61CBE856D5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170300" y="492599"/>
            <a:ext cx="1014761" cy="97472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711ED5F-3E89-4CC3-BBF0-957E9A8F106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155539" y="979486"/>
            <a:ext cx="1014761" cy="146208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D12379E-10C7-4C7A-97DA-AD6A930FA56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25886" y="4403525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4DFA15D-EA9B-409F-9FE8-F04ABFF8AA5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9525" y="5389562"/>
            <a:ext cx="1526369" cy="14620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28FECDF-7F0E-47A7-9CF1-0F5DA67C623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05" y="3921917"/>
            <a:ext cx="1014761" cy="1462088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452FF8C2-D9DB-4728-A8A1-CF3BD9D0FCA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3050386" y="6350"/>
            <a:ext cx="1526369" cy="97472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DB59D7A-B892-410A-8BDC-B25D71CAFD3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6605043" y="5876926"/>
            <a:ext cx="1526369" cy="974724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2078652-CCB8-4BD6-8783-6B2A4BE6D994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1809487" y="956504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5A30B002-B1C2-4BAA-8A32-12B23D04863A}"/>
              </a:ext>
            </a:extLst>
          </p:cNvPr>
          <p:cNvSpPr/>
          <p:nvPr userDrawn="1"/>
        </p:nvSpPr>
        <p:spPr>
          <a:xfrm>
            <a:off x="1255473" y="3686486"/>
            <a:ext cx="785174" cy="1570348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AD3E9-DC51-4413-8A41-38EAA571AC01}"/>
              </a:ext>
            </a:extLst>
          </p:cNvPr>
          <p:cNvSpPr/>
          <p:nvPr userDrawn="1"/>
        </p:nvSpPr>
        <p:spPr>
          <a:xfrm>
            <a:off x="10376612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3128C0-768A-41EE-95D5-F70B34BA3F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80394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2A048DE-8491-4F98-88B3-05383BDA9D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05A054B-5557-4D2E-87EA-E7C5D0B2A9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43B746E-D3A5-4B97-BE86-40DF5C693FF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AE8BE75-C439-47FF-91E1-A24B86587B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A81F8DF-5AAB-4F4B-8358-F8799DA086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1289FFA1-5AE9-4653-9C17-3307C1703F43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9C7F23A-5503-4BC9-A620-066E9C8954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7AEEB0B-F818-4D4A-A934-A837BF2E3E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667478" y="5381625"/>
            <a:ext cx="1014761" cy="146446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548D3A8-B2F9-4F24-AAA8-6AED9DF6638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684620" y="1966837"/>
            <a:ext cx="507380" cy="1949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F4E770-DD20-47C7-BA26-4EE249E9FBAD}"/>
              </a:ext>
            </a:extLst>
          </p:cNvPr>
          <p:cNvSpPr/>
          <p:nvPr userDrawn="1"/>
        </p:nvSpPr>
        <p:spPr>
          <a:xfrm rot="16200000">
            <a:off x="696608" y="219079"/>
            <a:ext cx="308070" cy="1332000"/>
          </a:xfrm>
          <a:prstGeom prst="rect">
            <a:avLst/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22B5891-C019-49EF-9555-964559CBEBCC}"/>
              </a:ext>
            </a:extLst>
          </p:cNvPr>
          <p:cNvSpPr/>
          <p:nvPr userDrawn="1"/>
        </p:nvSpPr>
        <p:spPr>
          <a:xfrm>
            <a:off x="11545982" y="35426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93642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ADF4DE43-3567-4FA8-A44E-9D3B9E6869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15175" y="987425"/>
            <a:ext cx="3549650" cy="48831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702A699-9C80-44AA-884D-ECDB56F97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3A06172-B304-4924-BCDB-477207A915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5784" y="5883276"/>
            <a:ext cx="1526369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BD65EBE-1B51-4989-A0D1-61D4EDBADD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3D41552-EF1C-45AA-A57E-1C6A9015CA0E}"/>
              </a:ext>
            </a:extLst>
          </p:cNvPr>
          <p:cNvSpPr/>
          <p:nvPr userDrawn="1"/>
        </p:nvSpPr>
        <p:spPr>
          <a:xfrm>
            <a:off x="782986" y="731044"/>
            <a:ext cx="482600" cy="4826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DC4ED7-8C4D-4083-8D9E-7262304156E7}"/>
              </a:ext>
            </a:extLst>
          </p:cNvPr>
          <p:cNvSpPr/>
          <p:nvPr userDrawn="1"/>
        </p:nvSpPr>
        <p:spPr>
          <a:xfrm>
            <a:off x="10913579" y="5137404"/>
            <a:ext cx="527320" cy="1054640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4739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BA612427-2FAA-4028-BD1E-5708A5843B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6763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3C7A23B-3C81-45EA-AA66-497AE14E39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38560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D02B75D-49EC-49DA-BB2E-23465DBC5E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966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1FEB04C-9AB9-4E24-8293-2E0578F68F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2381" y="3921239"/>
            <a:ext cx="1014761" cy="97472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E78544D-E0E9-46BC-91DF-45BF74E343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0" y="5395912"/>
            <a:ext cx="507380" cy="14620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BFE3E6-9472-4694-A46B-6F1E2271F20C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6075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2">
            <a:extLst>
              <a:ext uri="{FF2B5EF4-FFF2-40B4-BE49-F238E27FC236}">
                <a16:creationId xmlns:a16="http://schemas.microsoft.com/office/drawing/2014/main" id="{6406F8ED-8425-4E1C-89B6-15E057D183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6121FD85-715C-45FF-8FC8-2E1FC36868B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51106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AF432111-2332-4B8A-8358-E49A83B00F3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98674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F9599743-0A90-4833-B54C-3E063217331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46241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CE75CCD-B54C-4A3B-BEB1-E3AEA6E18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0300" y="0"/>
            <a:ext cx="1014761" cy="9747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DDAE2CB-9CF4-4550-9CF3-60710994A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49875"/>
          <a:stretch/>
        </p:blipFill>
        <p:spPr>
          <a:xfrm>
            <a:off x="10661650" y="486887"/>
            <a:ext cx="508650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58D69D5-A2D3-4294-BF2E-A84119EFE3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A069157-68B3-46C1-BC03-5C46B8378A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50000"/>
          <a:stretch/>
        </p:blipFill>
        <p:spPr>
          <a:xfrm>
            <a:off x="0" y="4914304"/>
            <a:ext cx="507380" cy="146208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E404817-1D3A-4153-B9FB-6AEF12D80191}"/>
              </a:ext>
            </a:extLst>
          </p:cNvPr>
          <p:cNvSpPr/>
          <p:nvPr userDrawn="1"/>
        </p:nvSpPr>
        <p:spPr>
          <a:xfrm>
            <a:off x="296923" y="518545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C2ABBEE-20A7-40FE-9DE2-810866852501}"/>
              </a:ext>
            </a:extLst>
          </p:cNvPr>
          <p:cNvSpPr/>
          <p:nvPr userDrawn="1"/>
        </p:nvSpPr>
        <p:spPr>
          <a:xfrm>
            <a:off x="11077103" y="374147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7793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D460250C-C8FB-469F-AF95-2556E30226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9174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C1ED5CB-BFEE-4872-B219-211572E41A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03208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5CD93F4-3A8E-40AA-A0CA-E1DCE03D0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684620" y="4902200"/>
            <a:ext cx="507380" cy="19494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9779E9B-C28B-4903-9FC9-37AAEEC715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525" y="0"/>
            <a:ext cx="1526369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5BBECFB-9151-473B-A8CD-3647B91AA8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665631" y="981076"/>
            <a:ext cx="1526369" cy="97472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D18D5D-4CE1-4532-859A-D62D4C04536D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465241" y="290597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C47D1B3-C53E-41C3-972B-A62D22DB23FB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BE8C0-73C3-4D42-8955-A8D3D1F61552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420C21-E089-4414-963A-BDF7E3D410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84A8680-DF6A-4E75-97A2-C11FBB6996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B03BC83-C3D0-4CB9-A408-B8E1C0A0D4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F99374C-E1AB-4525-BB3B-0ADFC9AE12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481BF08-84BD-45AA-ACE1-516AC9C9521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1104A76-C99D-4A91-BFC0-63DFADD32D0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DA4CFE23-6ADE-44EC-ABCE-546F03C7512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6209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F7394FE-7060-4743-BC7E-D1212D095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03206" y="1964531"/>
            <a:ext cx="4564857" cy="29265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4F5DD0B-1470-48B8-9FA1-4EB858078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81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B5C06B3-5E6C-4C13-A865-8A2C1FFEB9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8DCE0C8-7378-4EA9-B534-E15F220D733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BCC90BD-2143-45AF-BF1F-487523339016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02BCCF-2998-4CD8-8636-E1011E8B45B2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AAF1E5-B391-4B91-B014-D67F20AA93FA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B23CA7-33DC-4E06-9220-69CFA453632B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107E0B-F373-4829-845E-B35D1F355737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940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76D2A791-8F33-4AA1-B5EC-88D22B26DC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A841B05-7168-49DF-B102-96B5F7FA1D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380AAF3-1FD5-44BB-BCA9-7C0A7F0D2B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F47F7EA-3588-4886-97D9-77E8CA1F91A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669858" y="4910138"/>
            <a:ext cx="1014761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F31AFD2-DA96-45E8-BDF7-F8D34D4E06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177239" y="5395913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C1112-A4FD-4AF0-94AB-5575540B5315}"/>
              </a:ext>
            </a:extLst>
          </p:cNvPr>
          <p:cNvSpPr/>
          <p:nvPr userDrawn="1"/>
        </p:nvSpPr>
        <p:spPr>
          <a:xfrm>
            <a:off x="365664" y="4910138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81152A12-F748-4446-8FD6-F032A9E9C267}"/>
              </a:ext>
            </a:extLst>
          </p:cNvPr>
          <p:cNvSpPr/>
          <p:nvPr userDrawn="1"/>
        </p:nvSpPr>
        <p:spPr>
          <a:xfrm>
            <a:off x="423416" y="276905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0191F-8701-4D64-91B0-A2201C30F74D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0074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76EC1B81-8498-4814-9524-FD91959D9F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2254BFC-6376-4A4C-B26B-215399183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7F9DEC2-8A95-45E7-8961-8B3FDDF836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FD6120-1E62-4B3A-A15D-DF107E7742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DD27439-78B5-49CE-8EBF-D8235CB86D7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381" y="5395912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6B3A8D-0F41-459E-A803-3416D2B4FF6D}"/>
              </a:ext>
            </a:extLst>
          </p:cNvPr>
          <p:cNvSpPr/>
          <p:nvPr userDrawn="1"/>
        </p:nvSpPr>
        <p:spPr>
          <a:xfrm rot="5400000">
            <a:off x="11118275" y="5681671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CED58A-83B0-4711-9CC5-8194D7D3BE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A3E201-7B10-4058-B74A-CF6E85783F0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59659C-968B-4D48-9E00-2FA5B87B14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DC8D43-EEFD-42C9-B59B-05EBAF013D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040A8E2-A813-4119-A0A6-F1CEB1FA15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07C258-6DE4-428F-BB18-2B07E3AEE7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170C6470-79AF-4161-8B4F-27B25F19D417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479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E12A7C4B-F800-436F-BFC7-E29DC5EE10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AB99D1F-3734-434C-B1C1-F7CCB2684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0B86A8E-0152-4634-BAAA-3B59A25C8A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10665631" y="0"/>
            <a:ext cx="1526369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4F3E7BD-9DAA-4B87-8312-4C8F368F7B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flipH="1">
            <a:off x="0" y="0"/>
            <a:ext cx="1014761" cy="146208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2D71358-B7B7-4540-B2E6-2EDF9D95DA0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flipH="1"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681019C-850C-4CFF-B4DC-4DD0CF983D4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flipH="1">
            <a:off x="5079125" y="0"/>
            <a:ext cx="2033749" cy="4873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E956E6B-64A4-4D43-B4FF-1DCE23DE9E63}"/>
              </a:ext>
            </a:extLst>
          </p:cNvPr>
          <p:cNvSpPr/>
          <p:nvPr userDrawn="1"/>
        </p:nvSpPr>
        <p:spPr>
          <a:xfrm>
            <a:off x="10910539" y="708025"/>
            <a:ext cx="533400" cy="5334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FB8DC6-C4A3-4C7D-987E-907D52851DDB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2335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923B7DDB-07E5-4367-8B87-64ABEACD5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CB1ACE25-F62A-461C-A987-FA00A626D5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2231C716-5F8C-4F83-9C81-6F92F1308504}"/>
              </a:ext>
            </a:extLst>
          </p:cNvPr>
          <p:cNvSpPr/>
          <p:nvPr userDrawn="1"/>
        </p:nvSpPr>
        <p:spPr>
          <a:xfrm>
            <a:off x="1487092" y="113432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BFA5A6B-45AC-415C-9135-A71C2D6F6F50}"/>
              </a:ext>
            </a:extLst>
          </p:cNvPr>
          <p:cNvSpPr/>
          <p:nvPr userDrawn="1"/>
        </p:nvSpPr>
        <p:spPr>
          <a:xfrm>
            <a:off x="11358174" y="5008149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1792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B11E0AA2-9B8E-4FA4-8CC0-4DB89EFF7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33C5B0E-A6CA-44E0-9D34-353B53A0BE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5883276"/>
            <a:ext cx="1522141" cy="97472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9A0022-99D9-432E-B775-2EBF89797A02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628692" y="430364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744C-14E3-4E23-97F4-7C66E030A1BE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CFA87D-B268-4B4A-B90B-8E4AE86D4178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B5F41A-FAC9-41CE-B25E-CF3A8AE6EF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51BE1A-C662-4F83-B1F4-E16F1F8EAA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535F93-2E66-4983-A61E-9CB889FFAF2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1F952D-7A20-4364-B926-B9CD7661F4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3400241-244C-4719-85C6-A179125C01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43CDD2E-6A43-472C-A66A-1FA25102D27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C53750A2-328C-4EB0-9969-1126B60B0991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65632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EF9CCC8-024D-43BF-9A13-2C93D1D17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A64ED61-AA24-43A6-B7CC-ECDA356A72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A1FE8B7-E317-4A60-B7D0-F7636FA171E0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213268-A900-4DC1-A081-12BEF74740C0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FD3F4A0-158D-4F6B-90B0-F8FF6A71B307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5BF2A2-2433-47EC-8DE4-6A1CA3DCED6E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C4C0A-4DA0-458B-BEE7-79C7288A56FB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998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88060EA-7B0E-454D-AAA3-2A88ABDF72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70BC2C0-9BDD-4EBE-8706-229CFB3DB4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481E3F7-84A1-420A-A478-833FAB7430C6}"/>
              </a:ext>
            </a:extLst>
          </p:cNvPr>
          <p:cNvSpPr/>
          <p:nvPr userDrawn="1"/>
        </p:nvSpPr>
        <p:spPr>
          <a:xfrm>
            <a:off x="339709" y="5609361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CF1084-B909-4ADD-BC55-7BD85AF1F62A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CA5784-A4AE-4EA2-9AE1-254B986A26A2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27FFABF-844E-4C58-AF73-E4AE64523C33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F19C55-0E18-4A30-A84F-C5A5E1490C0A}"/>
              </a:ext>
            </a:extLst>
          </p:cNvPr>
          <p:cNvSpPr/>
          <p:nvPr userDrawn="1"/>
        </p:nvSpPr>
        <p:spPr>
          <a:xfrm rot="5400000">
            <a:off x="11251245" y="-287755"/>
            <a:ext cx="114304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850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13F63551-8DF0-414E-A3B8-39799361E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58C770C-1FD6-4833-9856-5B767CCF22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EBD3D21-7796-410C-9A49-5250740580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3E301-F4BE-4893-B57E-7CACDBECDB7E}"/>
              </a:ext>
            </a:extLst>
          </p:cNvPr>
          <p:cNvSpPr/>
          <p:nvPr userDrawn="1"/>
        </p:nvSpPr>
        <p:spPr>
          <a:xfrm rot="5400000">
            <a:off x="1276473" y="649180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799A27-77D5-4B8F-8629-3A04632CF9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8D33D79-9709-450B-AF2B-20A54B1D115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7291B30-1702-4F92-B956-2D1F517EEE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C42893-F28F-45E8-952C-50B1AFEDAFA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73E27D-44F3-4E09-BB2D-D1A49B540A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4B1ADBB-6B55-4BB7-ABEF-01CA2BE2F3A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90F8E857-A7BA-4AA0-8318-4A86A08D198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723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403C90C-F8C5-4BA5-B311-EB3BC85682F3}"/>
              </a:ext>
            </a:extLst>
          </p:cNvPr>
          <p:cNvSpPr/>
          <p:nvPr userDrawn="1"/>
        </p:nvSpPr>
        <p:spPr>
          <a:xfrm flipH="1">
            <a:off x="11475170" y="491617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1F76F97-7F7A-4D99-B807-F5954EC91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7239" y="5883276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F2E6D0-0204-489D-BFDE-E493220110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0"/>
            <a:ext cx="2033749" cy="48736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0D155E6-785D-483F-AA80-ECC1C59B613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07380" y="5883276"/>
            <a:ext cx="1526369" cy="974724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6C55567-A024-4922-B53F-F545D211CC46}"/>
              </a:ext>
            </a:extLst>
          </p:cNvPr>
          <p:cNvSpPr/>
          <p:nvPr userDrawn="1"/>
        </p:nvSpPr>
        <p:spPr>
          <a:xfrm>
            <a:off x="295436" y="202766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69F09D-352E-43C4-8FB7-5F725740BEBF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21618" y="5754502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158CC4-0C62-44CF-A5A7-6BA22DB86F62}"/>
              </a:ext>
            </a:extLst>
          </p:cNvPr>
          <p:cNvSpPr/>
          <p:nvPr userDrawn="1"/>
        </p:nvSpPr>
        <p:spPr>
          <a:xfrm>
            <a:off x="11259124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ED7A86-79FE-4A86-A935-3B9EA9813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38176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7FA9BE1-F17C-4C98-BF26-735FC349D1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027163A-6240-45F4-A5BE-B101AC5FFB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16719D6-CC65-4203-BA65-0C52DEC96C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B238FA-2BB6-4073-9A4C-324719892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A7D765-60F6-4839-83B5-30C28DDFF3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090B8C3C-61FF-498A-8159-E95165F73697}"/>
              </a:ext>
            </a:extLst>
          </p:cNvPr>
          <p:cNvSpPr/>
          <p:nvPr userDrawn="1"/>
        </p:nvSpPr>
        <p:spPr>
          <a:xfrm>
            <a:off x="11259124" y="34268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56320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0480B081-AF8A-4E97-B492-227CC80E9F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7239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4BF3677-7B94-48CA-AEDB-6A7273D8C5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38237D2-61A7-41BE-AA8B-293653D7628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079126" y="0"/>
            <a:ext cx="2033749" cy="487362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AD98EE5-2EA2-4381-A626-508D57118A07}"/>
              </a:ext>
            </a:extLst>
          </p:cNvPr>
          <p:cNvSpPr/>
          <p:nvPr userDrawn="1"/>
        </p:nvSpPr>
        <p:spPr>
          <a:xfrm>
            <a:off x="311216" y="3387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817182-E815-4920-BE77-95558575C25E}"/>
              </a:ext>
            </a:extLst>
          </p:cNvPr>
          <p:cNvSpPr/>
          <p:nvPr userDrawn="1"/>
        </p:nvSpPr>
        <p:spPr>
          <a:xfrm>
            <a:off x="804304" y="6141502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solidFill>
              <a:srgbClr val="EE5A4E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50BD63E-B8E7-4AD0-8C3E-EE5729491F3B}"/>
              </a:ext>
            </a:extLst>
          </p:cNvPr>
          <p:cNvSpPr/>
          <p:nvPr userDrawn="1"/>
        </p:nvSpPr>
        <p:spPr>
          <a:xfrm>
            <a:off x="10966782" y="520586"/>
            <a:ext cx="420914" cy="420914"/>
          </a:xfrm>
          <a:prstGeom prst="ellipse">
            <a:avLst/>
          </a:prstGeom>
          <a:noFill/>
          <a:ln w="34925" cap="flat">
            <a:solidFill>
              <a:srgbClr val="40CEE9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782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662BEEE3-34FA-4EED-8CBB-9E8DC7F7A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81" y="494409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1D51B81-4D89-4BE0-A92D-2241580CE9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AB05D7-FBBF-4A53-9629-3B2254DCBB6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3CBC5F-FA4E-4BBA-A813-8B26D8778F3A}"/>
              </a:ext>
            </a:extLst>
          </p:cNvPr>
          <p:cNvSpPr/>
          <p:nvPr userDrawn="1"/>
        </p:nvSpPr>
        <p:spPr>
          <a:xfrm>
            <a:off x="355726" y="1039989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49DA300D-3345-48FC-B3B3-B4FD053CD6F7}"/>
              </a:ext>
            </a:extLst>
          </p:cNvPr>
          <p:cNvSpPr/>
          <p:nvPr userDrawn="1"/>
        </p:nvSpPr>
        <p:spPr>
          <a:xfrm>
            <a:off x="10454655" y="5697878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1C9FE4-BDA8-48A4-AE73-18735D2BADE5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859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래픽 51">
            <a:extLst>
              <a:ext uri="{FF2B5EF4-FFF2-40B4-BE49-F238E27FC236}">
                <a16:creationId xmlns:a16="http://schemas.microsoft.com/office/drawing/2014/main" id="{81C9621A-D4FD-4976-AC1C-0BF02179561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hnseojun/ProJect_TetRis/blob/main/Tetris_project/Tetris_game.c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402A81-AFED-4E1D-8539-ABAC57D40E00}"/>
              </a:ext>
            </a:extLst>
          </p:cNvPr>
          <p:cNvSpPr txBox="1"/>
          <p:nvPr/>
        </p:nvSpPr>
        <p:spPr>
          <a:xfrm>
            <a:off x="4052063" y="1816090"/>
            <a:ext cx="419512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9000" dirty="0" err="1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TetRis</a:t>
            </a:r>
            <a:endParaRPr lang="ko-KR" altLang="en-US" sz="90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0CA36-002F-4E15-82B7-18D3CFF64BEC}"/>
              </a:ext>
            </a:extLst>
          </p:cNvPr>
          <p:cNvSpPr txBox="1"/>
          <p:nvPr/>
        </p:nvSpPr>
        <p:spPr>
          <a:xfrm>
            <a:off x="2616546" y="3990800"/>
            <a:ext cx="685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조  안서준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오세룡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이범식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조영탁</a:t>
            </a:r>
            <a:endParaRPr lang="ko-KR" altLang="en-US" sz="30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4D5F45-724F-46B2-87F0-FD2237D97B6D}"/>
              </a:ext>
            </a:extLst>
          </p:cNvPr>
          <p:cNvSpPr txBox="1"/>
          <p:nvPr/>
        </p:nvSpPr>
        <p:spPr>
          <a:xfrm>
            <a:off x="1591941" y="1246374"/>
            <a:ext cx="25668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34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Flowchart</a:t>
            </a:r>
            <a:endParaRPr lang="ko-KR" altLang="en-US" sz="34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62" y="260062"/>
            <a:ext cx="6352059" cy="64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2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코드 설명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04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497" y="659518"/>
            <a:ext cx="5038174" cy="5099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Main()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E5333-35AA-4FFB-A824-E3B15339026D}"/>
              </a:ext>
            </a:extLst>
          </p:cNvPr>
          <p:cNvSpPr txBox="1"/>
          <p:nvPr/>
        </p:nvSpPr>
        <p:spPr>
          <a:xfrm>
            <a:off x="685198" y="2429608"/>
            <a:ext cx="4373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Main()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함수에 들어가는 함수들 실행</a:t>
            </a:r>
            <a:endParaRPr lang="en-US" altLang="ko-KR" sz="16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71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판 제작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429608"/>
            <a:ext cx="5619762" cy="1682514"/>
            <a:chOff x="685198" y="2359270"/>
            <a:chExt cx="5796984" cy="16825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블록판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제작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/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블록판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출력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2</a:t>
              </a: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차원 배열을 통해서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X, Y</a:t>
              </a: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축에 입력을 받고 출력을 합니다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273560"/>
              <a:ext cx="5724394" cy="7682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Board[y][x]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에 해당하는 곳에 모양을 출력 합니다</a:t>
              </a: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Board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 안에는 벽을 설정하기 위함</a:t>
              </a: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028" y="1462088"/>
            <a:ext cx="5256000" cy="42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84" y="1602316"/>
            <a:ext cx="6743700" cy="32177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63" y="1602317"/>
            <a:ext cx="3217762" cy="321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0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663" y="854827"/>
            <a:ext cx="4345162" cy="3259974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85198" y="2444626"/>
            <a:ext cx="5796984" cy="2879624"/>
            <a:chOff x="685198" y="2816415"/>
            <a:chExt cx="5796984" cy="28796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BlockShape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[][][][]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을 작성하여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4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차원 배열을 생성하고</a:t>
              </a:r>
              <a:endPara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7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가지 블록 모양 표현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,},</a:t>
              </a:r>
              <a:b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{1,  1, 1, 1,},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489003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종류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회전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모양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모양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2086266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1,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,},</a:t>
              </a:r>
              <a:b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1,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3377130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{1,  1, 1, 1,},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4778198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1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</a:t>
              </a:r>
              <a:endParaRPr lang="en-US" altLang="ko-KR" sz="14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362" y="4124529"/>
            <a:ext cx="5245366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</a:t>
            </a:r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하강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85197" y="2444626"/>
            <a:ext cx="5796985" cy="1526164"/>
            <a:chOff x="685197" y="2816415"/>
            <a:chExt cx="5796985" cy="15261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블록이 자동으로 바닥으로 내려오게 한다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7" y="3574355"/>
              <a:ext cx="5634465" cy="7682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Drop()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함수가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main()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 안에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while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문에서 계속 </a:t>
              </a:r>
              <a:r>
                <a:rPr lang="en-US" altLang="ko-KR" sz="16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6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반복됩니다</a:t>
              </a: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663" y="1462088"/>
            <a:ext cx="5448300" cy="390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8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CE5333-35AA-4FFB-A824-E3B15339026D}"/>
              </a:ext>
            </a:extLst>
          </p:cNvPr>
          <p:cNvSpPr txBox="1"/>
          <p:nvPr/>
        </p:nvSpPr>
        <p:spPr>
          <a:xfrm>
            <a:off x="685198" y="2038662"/>
            <a:ext cx="546439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jalnan" panose="020B0600000101010101" pitchFamily="50" charset="-127"/>
                <a:ea typeface="jalnan" panose="020B0600000101010101" pitchFamily="50" charset="-127"/>
              </a:rPr>
              <a:t>키보드 입력 값을 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 매크로 상수로 선언하고 </a:t>
            </a:r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switch 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문을 사용하여 그 상황에 맞는 경우를 실행</a:t>
            </a:r>
            <a:endParaRPr lang="en-US" altLang="ko-KR" sz="1600" dirty="0"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ARROW 224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LEFT 75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RIGHT 77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define UP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72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define DOWN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80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SPACEBAR 32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C 99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Z 122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P 112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Enter 13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Esc 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키 입력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960" y="1000166"/>
            <a:ext cx="46005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8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392434" y="1250537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줄 제거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38816" y="2414871"/>
            <a:ext cx="4549518" cy="1795079"/>
            <a:chOff x="685198" y="2359270"/>
            <a:chExt cx="6118096" cy="17950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6118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가로축의 블록이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10</a:t>
              </a: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개가 다 차면 한 줄을 지운다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39889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 marL="0" indent="0">
                <a:lnSpc>
                  <a:spcPct val="150000"/>
                </a:lnSpc>
                <a:buNone/>
              </a:pP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127494"/>
              <a:ext cx="57969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최대 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4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줄까지 지울 수 있고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지워진 블록 위의 블록은 아래로 내린다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0" y="1008098"/>
            <a:ext cx="7009594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7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게임 오버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419558"/>
            <a:ext cx="5359514" cy="1857852"/>
            <a:chOff x="685198" y="2359270"/>
            <a:chExt cx="5796984" cy="18578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 오버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고정된 블록이  경계선에 닿으면 게임이 종료된다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 marL="0" indent="0">
                <a:lnSpc>
                  <a:spcPct val="150000"/>
                </a:lnSpc>
                <a:buNone/>
              </a:pP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712" y="988392"/>
            <a:ext cx="59626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5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4AD721D-16F6-4FCD-B66F-199B507DFF63}"/>
              </a:ext>
            </a:extLst>
          </p:cNvPr>
          <p:cNvSpPr txBox="1"/>
          <p:nvPr/>
        </p:nvSpPr>
        <p:spPr>
          <a:xfrm>
            <a:off x="-177501" y="982232"/>
            <a:ext cx="3958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Road Map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68346" y="612900"/>
            <a:ext cx="2752220" cy="1787407"/>
            <a:chOff x="5068817" y="612900"/>
            <a:chExt cx="2752220" cy="17874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29E1C8-8A0B-4E04-BD5D-27E9E00E2DFD}"/>
                </a:ext>
              </a:extLst>
            </p:cNvPr>
            <p:cNvSpPr txBox="1"/>
            <p:nvPr/>
          </p:nvSpPr>
          <p:spPr>
            <a:xfrm>
              <a:off x="5081517" y="1476977"/>
              <a:ext cx="27395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학습 내용을 바탕으로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 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화면 구성</a:t>
              </a:r>
              <a:endParaRPr lang="ko-KR" altLang="en-US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69A1721-C8BE-4356-90BB-C7E1E843BB1E}"/>
                </a:ext>
              </a:extLst>
            </p:cNvPr>
            <p:cNvSpPr/>
            <p:nvPr/>
          </p:nvSpPr>
          <p:spPr>
            <a:xfrm>
              <a:off x="5081517" y="1107645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프로젝트 개요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BCEC79E-456C-4008-9E5C-C2841505D4F9}"/>
                </a:ext>
              </a:extLst>
            </p:cNvPr>
            <p:cNvSpPr/>
            <p:nvPr/>
          </p:nvSpPr>
          <p:spPr>
            <a:xfrm>
              <a:off x="5068817" y="612900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jalnan" panose="020B0600000101010101" pitchFamily="50" charset="-127"/>
                  <a:ea typeface="jalnan" panose="020B0600000101010101" pitchFamily="50" charset="-127"/>
                </a:rPr>
                <a:t>01.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43847" y="2961141"/>
            <a:ext cx="2836708" cy="1765976"/>
            <a:chOff x="8121333" y="612900"/>
            <a:chExt cx="3409149" cy="17659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0B73BF-4E1A-471B-932C-5F624CC2D352}"/>
                </a:ext>
              </a:extLst>
            </p:cNvPr>
            <p:cNvSpPr txBox="1"/>
            <p:nvPr/>
          </p:nvSpPr>
          <p:spPr>
            <a:xfrm>
              <a:off x="8134033" y="1455546"/>
              <a:ext cx="33964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■ 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#define / if / for </a:t>
              </a:r>
              <a:b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    / while / switch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7EC0C2-BE9D-47FF-A8E2-752BB1D04AAE}"/>
                </a:ext>
              </a:extLst>
            </p:cNvPr>
            <p:cNvSpPr/>
            <p:nvPr/>
          </p:nvSpPr>
          <p:spPr>
            <a:xfrm>
              <a:off x="8134033" y="1107645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관련 이론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25B8AFA-4C35-40AF-9B40-2F923B04824E}"/>
                </a:ext>
              </a:extLst>
            </p:cNvPr>
            <p:cNvSpPr/>
            <p:nvPr/>
          </p:nvSpPr>
          <p:spPr>
            <a:xfrm>
              <a:off x="8121333" y="612900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03.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04608" y="2961141"/>
            <a:ext cx="2648963" cy="3427969"/>
            <a:chOff x="5068817" y="2961141"/>
            <a:chExt cx="2648963" cy="342796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2B6DC8-E1CB-4D70-B413-0865E1CFEBEF}"/>
                </a:ext>
              </a:extLst>
            </p:cNvPr>
            <p:cNvSpPr txBox="1"/>
            <p:nvPr/>
          </p:nvSpPr>
          <p:spPr>
            <a:xfrm>
              <a:off x="5081518" y="3803787"/>
              <a:ext cx="263626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보드 제작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블록 생성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블록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하강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블록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이동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블록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줄 제거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게임 오버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B62E82-0E32-493E-924F-1050CF6A4CDF}"/>
                </a:ext>
              </a:extLst>
            </p:cNvPr>
            <p:cNvSpPr/>
            <p:nvPr/>
          </p:nvSpPr>
          <p:spPr>
            <a:xfrm>
              <a:off x="508151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코드 설명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942706-5481-48E6-BB1C-6E7CF47343DF}"/>
                </a:ext>
              </a:extLst>
            </p:cNvPr>
            <p:cNvSpPr/>
            <p:nvPr/>
          </p:nvSpPr>
          <p:spPr>
            <a:xfrm>
              <a:off x="506881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05.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025961" y="2961141"/>
            <a:ext cx="2648962" cy="864077"/>
            <a:chOff x="8121333" y="2961141"/>
            <a:chExt cx="2648962" cy="86407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8134033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자체 평가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8121333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06.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974695" y="2961141"/>
            <a:ext cx="2648963" cy="1320929"/>
            <a:chOff x="1537607" y="2961141"/>
            <a:chExt cx="2648963" cy="13209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E22114-7D1B-4C3B-8005-9F5E91CC244D}"/>
                </a:ext>
              </a:extLst>
            </p:cNvPr>
            <p:cNvSpPr txBox="1"/>
            <p:nvPr/>
          </p:nvSpPr>
          <p:spPr>
            <a:xfrm>
              <a:off x="1550308" y="3912738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■ 전체적인 순서도 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155030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순서도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153760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04.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625239" y="612900"/>
            <a:ext cx="2648962" cy="864077"/>
            <a:chOff x="1537607" y="2961141"/>
            <a:chExt cx="2648962" cy="86407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155030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팀 구성원 역할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153760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02.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B2D3330A-749C-4721-BF2C-54C667BC939A}"/>
              </a:ext>
            </a:extLst>
          </p:cNvPr>
          <p:cNvSpPr/>
          <p:nvPr/>
        </p:nvSpPr>
        <p:spPr>
          <a:xfrm>
            <a:off x="5088433" y="3427928"/>
            <a:ext cx="1979231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3E6F23C-9957-4124-BC99-6E5F9F291A2E}"/>
              </a:ext>
            </a:extLst>
          </p:cNvPr>
          <p:cNvSpPr/>
          <p:nvPr/>
        </p:nvSpPr>
        <p:spPr>
          <a:xfrm>
            <a:off x="1615513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키 입력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E288F25-9024-4A9C-930F-AEC41F3B2799}"/>
              </a:ext>
            </a:extLst>
          </p:cNvPr>
          <p:cNvSpPr/>
          <p:nvPr/>
        </p:nvSpPr>
        <p:spPr>
          <a:xfrm>
            <a:off x="5190177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줄 제거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E0D1E2A-C1EB-492B-AE96-946CB15E6B79}"/>
              </a:ext>
            </a:extLst>
          </p:cNvPr>
          <p:cNvSpPr/>
          <p:nvPr/>
        </p:nvSpPr>
        <p:spPr>
          <a:xfrm>
            <a:off x="8707861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게임 오버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0CDB887-9A9E-4652-B699-7808F620A0D4}"/>
              </a:ext>
            </a:extLst>
          </p:cNvPr>
          <p:cNvSpPr txBox="1"/>
          <p:nvPr/>
        </p:nvSpPr>
        <p:spPr>
          <a:xfrm>
            <a:off x="4745326" y="332806"/>
            <a:ext cx="2526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실행 화면</a:t>
            </a:r>
            <a:endParaRPr lang="ko-KR" altLang="en-US" sz="32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2D3330A-749C-4721-BF2C-54C667BC939A}"/>
              </a:ext>
            </a:extLst>
          </p:cNvPr>
          <p:cNvSpPr/>
          <p:nvPr/>
        </p:nvSpPr>
        <p:spPr>
          <a:xfrm>
            <a:off x="1487411" y="3407925"/>
            <a:ext cx="1980000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판 제작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6" name="그림 개체 틀 20"/>
          <p:cNvPicPr>
            <a:picLocks noChangeAspect="1"/>
          </p:cNvPicPr>
          <p:nvPr/>
        </p:nvPicPr>
        <p:blipFill>
          <a:blip r:embed="rId3"/>
          <a:srcRect t="5714" b="5714"/>
          <a:stretch>
            <a:fillRect/>
          </a:stretch>
        </p:blipFill>
        <p:spPr>
          <a:xfrm>
            <a:off x="5088435" y="1219336"/>
            <a:ext cx="1980002" cy="19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11" y="1219337"/>
            <a:ext cx="1980000" cy="19799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11" y="3991136"/>
            <a:ext cx="1980000" cy="19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58" y="3985847"/>
            <a:ext cx="1979231" cy="19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55" y="3985847"/>
            <a:ext cx="1980000" cy="1980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E6F23C-9957-4124-BC99-6E5F9F291A2E}"/>
              </a:ext>
            </a:extLst>
          </p:cNvPr>
          <p:cNvSpPr/>
          <p:nvPr/>
        </p:nvSpPr>
        <p:spPr>
          <a:xfrm>
            <a:off x="8689464" y="3427928"/>
            <a:ext cx="1971677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b="1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하강</a:t>
            </a:r>
            <a:endParaRPr lang="en-US" altLang="ko-KR" b="1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9466" y="1200405"/>
            <a:ext cx="19716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573823" y="2707947"/>
            <a:ext cx="8660423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자체 평가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39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893268" y="286530"/>
            <a:ext cx="4896799" cy="3324099"/>
            <a:chOff x="1249586" y="924858"/>
            <a:chExt cx="4122510" cy="2554249"/>
          </a:xfrm>
        </p:grpSpPr>
        <p:grpSp>
          <p:nvGrpSpPr>
            <p:cNvPr id="20" name="그룹 19"/>
            <p:cNvGrpSpPr/>
            <p:nvPr/>
          </p:nvGrpSpPr>
          <p:grpSpPr>
            <a:xfrm>
              <a:off x="2939559" y="1104123"/>
              <a:ext cx="2432537" cy="2374984"/>
              <a:chOff x="2121878" y="664507"/>
              <a:chExt cx="2432537" cy="237498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483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안서준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106133"/>
                <a:ext cx="2432534" cy="1933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전체적인 틀을 구성하여서 조금씩 코드를 추가하면 정상적으로 돌아갈 줄 알았지만 그 과정에서 발생하는 오류가 정말 많았다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수정을 해도 팀원들과 계속 범위를 지정하지 않으니깐 오류가 많아서 소통의 중요성을 알았다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  <a:endParaRPr lang="en-US" altLang="ko-KR" sz="15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  <p:pic>
          <p:nvPicPr>
            <p:cNvPr id="34" name="그림 개체 틀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24858"/>
              <a:ext cx="1499866" cy="1499866"/>
            </a:xfrm>
            <a:prstGeom prst="ellipse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5922604" y="286530"/>
            <a:ext cx="5663679" cy="2973183"/>
            <a:chOff x="1249586" y="924858"/>
            <a:chExt cx="4122510" cy="2973183"/>
          </a:xfrm>
        </p:grpSpPr>
        <p:grpSp>
          <p:nvGrpSpPr>
            <p:cNvPr id="37" name="그룹 36"/>
            <p:cNvGrpSpPr/>
            <p:nvPr/>
          </p:nvGrpSpPr>
          <p:grpSpPr>
            <a:xfrm>
              <a:off x="2939559" y="1104123"/>
              <a:ext cx="2432537" cy="2793918"/>
              <a:chOff x="2121878" y="664507"/>
              <a:chExt cx="2432537" cy="2793918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62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오세룡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288600"/>
                <a:ext cx="2432534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해야할 일을 나누고 어떤 일을 할지 정하는 과정에서 어떻게 나눠야 하나 정하는것과 제작하면서 생긴 원하지 않던 현상들을 수정하는게 힘들었지만 완성하고 나니 나름 잘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만들어진 것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같다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</p:txBody>
          </p:sp>
        </p:grpSp>
        <p:pic>
          <p:nvPicPr>
            <p:cNvPr id="38" name="그림 개체 틀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24858"/>
              <a:ext cx="1499866" cy="1499866"/>
            </a:xfrm>
            <a:prstGeom prst="ellipse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5922604" y="3470134"/>
            <a:ext cx="5658288" cy="2614710"/>
            <a:chOff x="1249586" y="960026"/>
            <a:chExt cx="4118586" cy="2267838"/>
          </a:xfrm>
        </p:grpSpPr>
        <p:grpSp>
          <p:nvGrpSpPr>
            <p:cNvPr id="42" name="그룹 41"/>
            <p:cNvGrpSpPr/>
            <p:nvPr/>
          </p:nvGrpSpPr>
          <p:grpSpPr>
            <a:xfrm>
              <a:off x="2935638" y="1104123"/>
              <a:ext cx="2432534" cy="2123741"/>
              <a:chOff x="2117957" y="664507"/>
              <a:chExt cx="2432534" cy="212374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545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조영탁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17957" y="1206591"/>
                <a:ext cx="2432534" cy="1581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처음에는 어려운 목표라고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생각하였으나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,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모두 힘을 합쳐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노력하니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생각보다 진행 속도가 빨라서 놀랐고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,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이로 인해 팀 프로젝트의 효과와 중요성에 대하여 많이 깨닫게 되었다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</p:txBody>
          </p:sp>
        </p:grpSp>
        <p:pic>
          <p:nvPicPr>
            <p:cNvPr id="43" name="그림 개체 틀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60026"/>
              <a:ext cx="1499866" cy="1499866"/>
            </a:xfrm>
            <a:prstGeom prst="ellipse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893269" y="3470134"/>
            <a:ext cx="4932159" cy="2964724"/>
            <a:chOff x="1249586" y="907271"/>
            <a:chExt cx="4152280" cy="2964724"/>
          </a:xfrm>
        </p:grpSpPr>
        <p:grpSp>
          <p:nvGrpSpPr>
            <p:cNvPr id="47" name="그룹 46"/>
            <p:cNvGrpSpPr/>
            <p:nvPr/>
          </p:nvGrpSpPr>
          <p:grpSpPr>
            <a:xfrm>
              <a:off x="2939559" y="1104123"/>
              <a:ext cx="2462307" cy="2767872"/>
              <a:chOff x="2121878" y="664507"/>
              <a:chExt cx="2462307" cy="2767872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62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이범식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51651" y="1262554"/>
                <a:ext cx="2432534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팀원들이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각자 맡은 작업을 팀원들이 수행을 하고 오류 수정을 하고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필요한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자료를 찾고 하나씩 해 내 가면서 팀워크의 중요성과 아직 모자란 부분이 많다고 느끼고 더 분발 해야겠다고 느꼈다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</p:txBody>
          </p:sp>
        </p:grpSp>
        <p:pic>
          <p:nvPicPr>
            <p:cNvPr id="48" name="그림 개체 틀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07271"/>
              <a:ext cx="1499866" cy="149986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888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9BE8D-AE02-4271-B041-25EDB4BB9D32}"/>
              </a:ext>
            </a:extLst>
          </p:cNvPr>
          <p:cNvSpPr txBox="1"/>
          <p:nvPr/>
        </p:nvSpPr>
        <p:spPr>
          <a:xfrm>
            <a:off x="2919049" y="2466157"/>
            <a:ext cx="6400799" cy="116955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000" b="0" dirty="0" smtClean="0">
                <a:latin typeface="jalnan" panose="020B0600000101010101" pitchFamily="50" charset="-127"/>
                <a:ea typeface="jalnan" panose="020B0600000101010101" pitchFamily="50" charset="-127"/>
                <a:hlinkClick r:id="rId2"/>
              </a:rPr>
              <a:t>Thank you!</a:t>
            </a:r>
            <a:endParaRPr lang="en-US" altLang="ko-KR" sz="7000" b="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프로젝트 개요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019AAB-4072-45DD-BD21-5A5FDCE9D593}"/>
              </a:ext>
            </a:extLst>
          </p:cNvPr>
          <p:cNvSpPr txBox="1"/>
          <p:nvPr/>
        </p:nvSpPr>
        <p:spPr>
          <a:xfrm>
            <a:off x="1355319" y="2226650"/>
            <a:ext cx="5537850" cy="367023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>
                <a:solidFill>
                  <a:srgbClr val="4D4D4D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 이용하여 반복적인 값 입력을 줄 일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이용해서 반복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출력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연산이 가능하다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If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조건을 걸어서 경우의 수를 만들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Switch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경우에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맞는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값 출력을 할 수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배열을 이용하여 값을 저장하고 출력을 할 수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While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반복작업을 계속 호출해서 사용한다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5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이를 통해서 키보드의 입력과 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CMD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창에서 위치만 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알 수 있다면 </a:t>
            </a:r>
            <a:r>
              <a:rPr lang="ko-KR" altLang="en-US" sz="15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테트리스를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만들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1355319" y="1351710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프로젝트 개요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343" y="1462088"/>
            <a:ext cx="3547482" cy="39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6" y="2707947"/>
            <a:ext cx="8660423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팀 구성원 역할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89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513808" y="2025490"/>
            <a:ext cx="2568112" cy="3637316"/>
            <a:chOff x="1778459" y="2063590"/>
            <a:chExt cx="2568112" cy="363731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2001174" y="2695502"/>
              <a:ext cx="2178798" cy="2239074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게임보드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임시보드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추가보드</a:t>
              </a:r>
              <a:endParaRPr lang="en-US" altLang="ko-KR" sz="13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오버라인까지 차면 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게임오버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추가보드에</a:t>
              </a: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점수 및 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삭제한 줄 수 출력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보드 최신화 및 출력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51D04EC-3454-4EA2-8323-A49C5DC0A0E3}"/>
                </a:ext>
              </a:extLst>
            </p:cNvPr>
            <p:cNvGrpSpPr/>
            <p:nvPr/>
          </p:nvGrpSpPr>
          <p:grpSpPr>
            <a:xfrm>
              <a:off x="2947325" y="2063590"/>
              <a:ext cx="199893" cy="241051"/>
              <a:chOff x="2845204" y="1004030"/>
              <a:chExt cx="190595" cy="229838"/>
            </a:xfrm>
            <a:solidFill>
              <a:schemeClr val="bg1"/>
            </a:solidFill>
          </p:grpSpPr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1C2254C7-9A97-49B3-904E-9D51F58FD4DD}"/>
                  </a:ext>
                </a:extLst>
              </p:cNvPr>
              <p:cNvSpPr/>
              <p:nvPr/>
            </p:nvSpPr>
            <p:spPr>
              <a:xfrm>
                <a:off x="2845299" y="1004030"/>
                <a:ext cx="190500" cy="28575"/>
              </a:xfrm>
              <a:custGeom>
                <a:avLst/>
                <a:gdLst>
                  <a:gd name="connsiteX0" fmla="*/ 173736 w 190500"/>
                  <a:gd name="connsiteY0" fmla="*/ 7144 h 28575"/>
                  <a:gd name="connsiteX1" fmla="*/ 18288 w 190500"/>
                  <a:gd name="connsiteY1" fmla="*/ 7144 h 28575"/>
                  <a:gd name="connsiteX2" fmla="*/ 7144 w 190500"/>
                  <a:gd name="connsiteY2" fmla="*/ 18288 h 28575"/>
                  <a:gd name="connsiteX3" fmla="*/ 18288 w 190500"/>
                  <a:gd name="connsiteY3" fmla="*/ 29432 h 28575"/>
                  <a:gd name="connsiteX4" fmla="*/ 173736 w 190500"/>
                  <a:gd name="connsiteY4" fmla="*/ 29432 h 28575"/>
                  <a:gd name="connsiteX5" fmla="*/ 184880 w 190500"/>
                  <a:gd name="connsiteY5" fmla="*/ 18288 h 28575"/>
                  <a:gd name="connsiteX6" fmla="*/ 173736 w 190500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0" h="28575">
                    <a:moveTo>
                      <a:pt x="173736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173736" y="29432"/>
                    </a:lnTo>
                    <a:cubicBezTo>
                      <a:pt x="179832" y="29432"/>
                      <a:pt x="184880" y="24479"/>
                      <a:pt x="184880" y="18288"/>
                    </a:cubicBezTo>
                    <a:cubicBezTo>
                      <a:pt x="184880" y="12097"/>
                      <a:pt x="179832" y="7144"/>
                      <a:pt x="1737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2AC0374F-7834-48DC-8859-4FB77F181AE8}"/>
                  </a:ext>
                </a:extLst>
              </p:cNvPr>
              <p:cNvSpPr/>
              <p:nvPr/>
            </p:nvSpPr>
            <p:spPr>
              <a:xfrm>
                <a:off x="2845204" y="1048416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54850BFD-7F5D-4BF1-BBDF-2E2076410139}"/>
                  </a:ext>
                </a:extLst>
              </p:cNvPr>
              <p:cNvSpPr/>
              <p:nvPr/>
            </p:nvSpPr>
            <p:spPr>
              <a:xfrm>
                <a:off x="2845204" y="1092803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8A1CD16-258F-420A-9FEF-FC41CDFD1624}"/>
                  </a:ext>
                </a:extLst>
              </p:cNvPr>
              <p:cNvSpPr/>
              <p:nvPr/>
            </p:nvSpPr>
            <p:spPr>
              <a:xfrm>
                <a:off x="2845204" y="1137189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48F52C37-26C5-43F2-A0E5-8E52546FEBB9}"/>
                  </a:ext>
                </a:extLst>
              </p:cNvPr>
              <p:cNvSpPr/>
              <p:nvPr/>
            </p:nvSpPr>
            <p:spPr>
              <a:xfrm>
                <a:off x="2934167" y="1205293"/>
                <a:ext cx="95250" cy="28575"/>
              </a:xfrm>
              <a:custGeom>
                <a:avLst/>
                <a:gdLst>
                  <a:gd name="connsiteX0" fmla="*/ 84868 w 95250"/>
                  <a:gd name="connsiteY0" fmla="*/ 7144 h 28575"/>
                  <a:gd name="connsiteX1" fmla="*/ 18288 w 95250"/>
                  <a:gd name="connsiteY1" fmla="*/ 7144 h 28575"/>
                  <a:gd name="connsiteX2" fmla="*/ 7144 w 95250"/>
                  <a:gd name="connsiteY2" fmla="*/ 18288 h 28575"/>
                  <a:gd name="connsiteX3" fmla="*/ 18288 w 95250"/>
                  <a:gd name="connsiteY3" fmla="*/ 29432 h 28575"/>
                  <a:gd name="connsiteX4" fmla="*/ 84868 w 95250"/>
                  <a:gd name="connsiteY4" fmla="*/ 29432 h 28575"/>
                  <a:gd name="connsiteX5" fmla="*/ 96012 w 95250"/>
                  <a:gd name="connsiteY5" fmla="*/ 18288 h 28575"/>
                  <a:gd name="connsiteX6" fmla="*/ 84868 w 95250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250" h="28575">
                    <a:moveTo>
                      <a:pt x="84868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84868" y="29432"/>
                    </a:lnTo>
                    <a:cubicBezTo>
                      <a:pt x="90964" y="29432"/>
                      <a:pt x="96012" y="24479"/>
                      <a:pt x="96012" y="18288"/>
                    </a:cubicBezTo>
                    <a:cubicBezTo>
                      <a:pt x="96012" y="12097"/>
                      <a:pt x="90964" y="7144"/>
                      <a:pt x="84868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37394F3-4FC9-46A2-9FD7-669F34A8CCDF}"/>
              </a:ext>
            </a:extLst>
          </p:cNvPr>
          <p:cNvSpPr txBox="1"/>
          <p:nvPr/>
        </p:nvSpPr>
        <p:spPr>
          <a:xfrm>
            <a:off x="1252064" y="965232"/>
            <a:ext cx="333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역할</a:t>
            </a:r>
            <a:endParaRPr lang="ko-KR" altLang="en-US" sz="24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428838" y="1663829"/>
            <a:ext cx="2568112" cy="4002466"/>
            <a:chOff x="1778459" y="1698440"/>
            <a:chExt cx="2568112" cy="4002466"/>
          </a:xfrm>
        </p:grpSpPr>
        <p:sp>
          <p:nvSpPr>
            <p:cNvPr id="69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1889816" y="2713219"/>
              <a:ext cx="2456753" cy="170816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생성 및 색상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회전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충돌 체크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일정 시간마다 블록 하강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미리보기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EE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err="1" smtClean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오세룡</a:t>
              </a:r>
              <a:endParaRPr lang="ko-KR" altLang="en-US" sz="12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261297" y="1660340"/>
            <a:ext cx="2568112" cy="4002466"/>
            <a:chOff x="1778459" y="1698440"/>
            <a:chExt cx="2568112" cy="4002466"/>
          </a:xfrm>
        </p:grpSpPr>
        <p:sp>
          <p:nvSpPr>
            <p:cNvPr id="80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1973116" y="2695502"/>
              <a:ext cx="2178798" cy="203132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콘솔 세팅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(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콘솔사이즈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스크롤바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커서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이동 및 고정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배경 음악 및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ON/Off 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기능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순서도</a:t>
              </a:r>
              <a:endParaRPr lang="ko-KR" altLang="en-US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EE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err="1" smtClean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이범식</a:t>
              </a:r>
              <a:endParaRPr lang="ko-KR" altLang="en-US" sz="12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9093757" y="1660340"/>
            <a:ext cx="2568112" cy="4002466"/>
            <a:chOff x="1778459" y="1698440"/>
            <a:chExt cx="2568112" cy="4002466"/>
          </a:xfrm>
        </p:grpSpPr>
        <p:sp>
          <p:nvSpPr>
            <p:cNvPr id="91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2001174" y="2695502"/>
              <a:ext cx="2178798" cy="2677656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jalnan" panose="020B0600000101010101" pitchFamily="50" charset="-127"/>
                  <a:ea typeface="jalnan" panose="020B0600000101010101" pitchFamily="50" charset="-127"/>
                </a:rPr>
                <a:t>시작화면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정지화면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종료화면</a:t>
              </a:r>
              <a:endParaRPr lang="ko-KR" altLang="en-US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한 번에 바닥에 낙하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한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줄 다 차면 줄 삭제 및 점수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속도 증가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파일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입출력 및 최고점 출력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EE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조영탁</a:t>
              </a:r>
              <a:endParaRPr lang="ko-KR" altLang="en-US" sz="12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sp>
        <p:nvSpPr>
          <p:cNvPr id="115" name="타원 114">
            <a:extLst>
              <a:ext uri="{FF2B5EF4-FFF2-40B4-BE49-F238E27FC236}">
                <a16:creationId xmlns:a16="http://schemas.microsoft.com/office/drawing/2014/main" id="{AF146118-CC2A-4E9A-AD36-152C89978DDB}"/>
              </a:ext>
            </a:extLst>
          </p:cNvPr>
          <p:cNvSpPr/>
          <p:nvPr/>
        </p:nvSpPr>
        <p:spPr>
          <a:xfrm>
            <a:off x="1340664" y="1666180"/>
            <a:ext cx="914400" cy="91440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안서준</a:t>
            </a:r>
            <a:endParaRPr lang="ko-KR" altLang="en-US" sz="12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4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관련 이론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5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CD9D004-5148-4549-9FC1-5B8D208558D2}"/>
              </a:ext>
            </a:extLst>
          </p:cNvPr>
          <p:cNvSpPr/>
          <p:nvPr/>
        </p:nvSpPr>
        <p:spPr>
          <a:xfrm>
            <a:off x="1042264" y="1286274"/>
            <a:ext cx="1733662" cy="173366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#define,</a:t>
            </a: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Funtion</a:t>
            </a:r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( )</a:t>
            </a:r>
            <a:endParaRPr lang="ko-KR" altLang="en-US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C7607-D60F-4FDA-B696-4FED02D4DC15}"/>
              </a:ext>
            </a:extLst>
          </p:cNvPr>
          <p:cNvSpPr txBox="1"/>
          <p:nvPr/>
        </p:nvSpPr>
        <p:spPr>
          <a:xfrm>
            <a:off x="689957" y="303702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</a:t>
            </a:r>
            <a:r>
              <a:rPr lang="ko-KR" altLang="en-US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매크로 상수를 사용해서 키보드 입력의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ASCII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코드 값 저장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7CE7C55-2F85-4F21-8243-2D47DFFBE7CA}"/>
              </a:ext>
            </a:extLst>
          </p:cNvPr>
          <p:cNvSpPr/>
          <p:nvPr/>
        </p:nvSpPr>
        <p:spPr>
          <a:xfrm>
            <a:off x="4136834" y="1811707"/>
            <a:ext cx="1714500" cy="1714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</a:t>
            </a:r>
            <a:endParaRPr lang="ko-KR" altLang="en-US" sz="26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E40EB7C-4A12-496F-9D20-5FE0E229B5E4}"/>
              </a:ext>
            </a:extLst>
          </p:cNvPr>
          <p:cNvSpPr/>
          <p:nvPr/>
        </p:nvSpPr>
        <p:spPr>
          <a:xfrm>
            <a:off x="6839488" y="1811707"/>
            <a:ext cx="1714500" cy="1714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if</a:t>
            </a:r>
            <a:endParaRPr lang="ko-KR" altLang="en-US" sz="2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3724466" y="393960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벽 생성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블록 이동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줄 제거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이중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 사용</a:t>
            </a:r>
            <a:endParaRPr lang="en-US" altLang="ko-KR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C7607-D60F-4FDA-B696-4FED02D4DC15}"/>
              </a:ext>
            </a:extLst>
          </p:cNvPr>
          <p:cNvSpPr txBox="1"/>
          <p:nvPr/>
        </p:nvSpPr>
        <p:spPr>
          <a:xfrm>
            <a:off x="689957" y="4237358"/>
            <a:ext cx="2539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Function( )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 만들어서 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main( )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에 호출</a:t>
            </a:r>
            <a:endParaRPr lang="en-US" altLang="ko-KR" sz="16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다양한 함수를 통해서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연산 및 결과 출력</a:t>
            </a:r>
            <a:endParaRPr lang="en-US" altLang="ko-KR" sz="16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13449" y="1474089"/>
            <a:ext cx="8155561" cy="41425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latin typeface="+mj-lt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7CE7C55-2F85-4F21-8243-2D47DFFBE7CA}"/>
              </a:ext>
            </a:extLst>
          </p:cNvPr>
          <p:cNvSpPr/>
          <p:nvPr/>
        </p:nvSpPr>
        <p:spPr>
          <a:xfrm>
            <a:off x="9542142" y="1811707"/>
            <a:ext cx="1714500" cy="1714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switch</a:t>
            </a:r>
            <a:endParaRPr lang="ko-KR" altLang="en-US" sz="26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6450728" y="3939609"/>
            <a:ext cx="2679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경계선에 닿으면 게임 오버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줄 제거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조건 추가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9129774" y="393960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키보드 값 입력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회전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하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좌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), </a:t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하드 드롭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20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순서도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94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5A4E"/>
        </a:solidFill>
        <a:ln>
          <a:noFill/>
        </a:ln>
      </a:spPr>
      <a:bodyPr rtlCol="0" anchor="ctr"/>
      <a:lstStyle>
        <a:defPPr algn="ctr">
          <a:defRPr sz="28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4703</TotalTime>
  <Words>887</Words>
  <Application>Microsoft Office PowerPoint</Application>
  <PresentationFormat>와이드스크린</PresentationFormat>
  <Paragraphs>165</Paragraphs>
  <Slides>23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Wingdings</vt:lpstr>
      <vt:lpstr>Poppins Light</vt:lpstr>
      <vt:lpstr>Bebas Neue</vt:lpstr>
      <vt:lpstr>jalnan</vt:lpstr>
      <vt:lpstr>맑은 고딕</vt:lpstr>
      <vt:lpstr>Arial</vt:lpstr>
      <vt:lpstr>Arial Unicode MS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KB</cp:lastModifiedBy>
  <cp:revision>816</cp:revision>
  <dcterms:created xsi:type="dcterms:W3CDTF">2019-04-06T05:20:47Z</dcterms:created>
  <dcterms:modified xsi:type="dcterms:W3CDTF">2022-08-16T02:12:29Z</dcterms:modified>
</cp:coreProperties>
</file>